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6"/>
  </p:notesMasterIdLst>
  <p:handoutMasterIdLst>
    <p:handoutMasterId r:id="rId7"/>
  </p:handoutMasterIdLst>
  <p:sldIdLst>
    <p:sldId id="389" r:id="rId5"/>
  </p:sldIdLst>
  <p:sldSz cx="12188825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030">
          <p15:clr>
            <a:srgbClr val="A4A3A4"/>
          </p15:clr>
        </p15:guide>
        <p15:guide id="3" orient="horz" pos="1200">
          <p15:clr>
            <a:srgbClr val="A4A3A4"/>
          </p15:clr>
        </p15:guide>
        <p15:guide id="4" orient="horz" pos="1008">
          <p15:clr>
            <a:srgbClr val="A4A3A4"/>
          </p15:clr>
        </p15:guide>
        <p15:guide id="5" orient="horz" pos="3792">
          <p15:clr>
            <a:srgbClr val="A4A3A4"/>
          </p15:clr>
        </p15:guide>
        <p15:guide id="6" orient="horz">
          <p15:clr>
            <a:srgbClr val="A4A3A4"/>
          </p15:clr>
        </p15:guide>
        <p15:guide id="7" orient="horz" pos="3360">
          <p15:clr>
            <a:srgbClr val="A4A3A4"/>
          </p15:clr>
        </p15:guide>
        <p15:guide id="8" orient="horz" pos="3312">
          <p15:clr>
            <a:srgbClr val="A4A3A4"/>
          </p15:clr>
        </p15:guide>
        <p15:guide id="9" orient="horz" pos="240">
          <p15:clr>
            <a:srgbClr val="A4A3A4"/>
          </p15:clr>
        </p15:guide>
        <p15:guide id="10" orient="horz" pos="432">
          <p15:clr>
            <a:srgbClr val="A4A3A4"/>
          </p15:clr>
        </p15:guide>
        <p15:guide id="11" orient="horz" pos="2784">
          <p15:clr>
            <a:srgbClr val="A4A3A4"/>
          </p15:clr>
        </p15:guide>
        <p15:guide id="12" pos="3839">
          <p15:clr>
            <a:srgbClr val="A4A3A4"/>
          </p15:clr>
        </p15:guide>
        <p15:guide id="13" pos="959">
          <p15:clr>
            <a:srgbClr val="A4A3A4"/>
          </p15:clr>
        </p15:guide>
        <p15:guide id="14" pos="6143">
          <p15:clr>
            <a:srgbClr val="A4A3A4"/>
          </p15:clr>
        </p15:guide>
        <p15:guide id="15" pos="1247">
          <p15:clr>
            <a:srgbClr val="A4A3A4"/>
          </p15:clr>
        </p15:guide>
        <p15:guide id="16" pos="7007">
          <p15:clr>
            <a:srgbClr val="A4A3A4"/>
          </p15:clr>
        </p15:guide>
        <p15:guide id="17" pos="5855">
          <p15:clr>
            <a:srgbClr val="A4A3A4"/>
          </p15:clr>
        </p15:guide>
        <p15:guide id="18" pos="671">
          <p15:clr>
            <a:srgbClr val="A4A3A4"/>
          </p15:clr>
        </p15:guide>
        <p15:guide id="19" pos="7151">
          <p15:clr>
            <a:srgbClr val="A4A3A4"/>
          </p15:clr>
        </p15:guide>
        <p15:guide id="20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97C"/>
    <a:srgbClr val="003A52"/>
    <a:srgbClr val="E56D55"/>
    <a:srgbClr val="DE9F5B"/>
    <a:srgbClr val="F28360"/>
    <a:srgbClr val="BA6964"/>
    <a:srgbClr val="DB49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8D230F3-CF80-4859-8CE7-A43EE81993B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5" autoAdjust="0"/>
    <p:restoredTop sz="92109" autoAdjust="0"/>
  </p:normalViewPr>
  <p:slideViewPr>
    <p:cSldViewPr showGuides="1">
      <p:cViewPr varScale="1">
        <p:scale>
          <a:sx n="113" d="100"/>
          <a:sy n="113" d="100"/>
        </p:scale>
        <p:origin x="120" y="588"/>
      </p:cViewPr>
      <p:guideLst>
        <p:guide orient="horz" pos="2160"/>
        <p:guide orient="horz" pos="4030"/>
        <p:guide orient="horz" pos="1200"/>
        <p:guide orient="horz" pos="1008"/>
        <p:guide orient="horz" pos="3792"/>
        <p:guide orient="horz"/>
        <p:guide orient="horz" pos="3360"/>
        <p:guide orient="horz" pos="3312"/>
        <p:guide orient="horz" pos="240"/>
        <p:guide orient="horz" pos="432"/>
        <p:guide orient="horz" pos="2784"/>
        <p:guide pos="3839"/>
        <p:guide pos="959"/>
        <p:guide pos="6143"/>
        <p:guide pos="1247"/>
        <p:guide pos="7007"/>
        <p:guide pos="5855"/>
        <p:guide pos="671"/>
        <p:guide pos="7151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9" d="100"/>
          <a:sy n="79" d="100"/>
        </p:scale>
        <p:origin x="249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88EAF-6ECA-4616-85EF-35AA19C641F3}" type="datetimeFigureOut">
              <a:rPr lang="en-US"/>
              <a:t>12/24/2024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12AB-2776-42F2-A957-313FC7EFEDB9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12/24/2024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ful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02" y="831035"/>
            <a:ext cx="11353801" cy="16093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41448"/>
            <a:ext cx="11356848" cy="3584448"/>
          </a:xfrm>
        </p:spPr>
        <p:txBody>
          <a:bodyPr/>
          <a:lstStyle>
            <a:lvl5pPr>
              <a:defRPr/>
            </a:lvl5pPr>
            <a:lvl6pPr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80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5602" y="831036"/>
            <a:ext cx="11353801" cy="9215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4999"/>
            <a:ext cx="9134391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08412" y="6106705"/>
            <a:ext cx="4572000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1812" y="6124572"/>
            <a:ext cx="144938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95012" y="6102626"/>
            <a:ext cx="838201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A83175-CA5A-51EB-5665-4379FD2F545B}"/>
              </a:ext>
            </a:extLst>
          </p:cNvPr>
          <p:cNvSpPr/>
          <p:nvPr userDrawn="1"/>
        </p:nvSpPr>
        <p:spPr>
          <a:xfrm>
            <a:off x="455612" y="381000"/>
            <a:ext cx="11353800" cy="6096000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16DF9B1-D7B9-469D-2BDD-030BB373EAFE}"/>
              </a:ext>
            </a:extLst>
          </p:cNvPr>
          <p:cNvCxnSpPr/>
          <p:nvPr userDrawn="1"/>
        </p:nvCxnSpPr>
        <p:spPr>
          <a:xfrm rot="10800000">
            <a:off x="3786878" y="380996"/>
            <a:ext cx="0" cy="450707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C01CEF09-4761-CA93-B67D-687ADAAFDD3B}"/>
              </a:ext>
            </a:extLst>
          </p:cNvPr>
          <p:cNvCxnSpPr/>
          <p:nvPr userDrawn="1"/>
        </p:nvCxnSpPr>
        <p:spPr>
          <a:xfrm>
            <a:off x="3786874" y="6026289"/>
            <a:ext cx="0" cy="450706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AB09383D-487B-CA4F-D7EB-0FA72D1CC2BE}"/>
              </a:ext>
            </a:extLst>
          </p:cNvPr>
          <p:cNvGrpSpPr/>
          <p:nvPr userDrawn="1"/>
        </p:nvGrpSpPr>
        <p:grpSpPr>
          <a:xfrm>
            <a:off x="8456609" y="380998"/>
            <a:ext cx="3" cy="6095997"/>
            <a:chOff x="8456609" y="380998"/>
            <a:chExt cx="3" cy="6095997"/>
          </a:xfrm>
        </p:grpSpPr>
        <p:cxnSp>
          <p:nvCxnSpPr>
            <p:cNvPr id="205" name="Straight Connector 204">
              <a:extLst>
                <a:ext uri="{FF2B5EF4-FFF2-40B4-BE49-F238E27FC236}">
                  <a16:creationId xmlns:a16="http://schemas.microsoft.com/office/drawing/2014/main" id="{7BD35581-5D47-E665-9BC9-8E2758509788}"/>
                </a:ext>
              </a:extLst>
            </p:cNvPr>
            <p:cNvCxnSpPr/>
            <p:nvPr/>
          </p:nvCxnSpPr>
          <p:spPr>
            <a:xfrm>
              <a:off x="8456612" y="6026289"/>
              <a:ext cx="0" cy="450706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>
              <a:extLst>
                <a:ext uri="{FF2B5EF4-FFF2-40B4-BE49-F238E27FC236}">
                  <a16:creationId xmlns:a16="http://schemas.microsoft.com/office/drawing/2014/main" id="{14BA1620-B3AA-DF08-2776-8EAA83E8675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56609" y="380998"/>
              <a:ext cx="0" cy="450039"/>
            </a:xfrm>
            <a:prstGeom prst="line">
              <a:avLst/>
            </a:prstGeom>
            <a:ln w="127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2D53A42-077B-77BB-0DCD-D9BD1954A428}"/>
              </a:ext>
            </a:extLst>
          </p:cNvPr>
          <p:cNvCxnSpPr/>
          <p:nvPr userDrawn="1"/>
        </p:nvCxnSpPr>
        <p:spPr>
          <a:xfrm rot="10800000">
            <a:off x="455611" y="831038"/>
            <a:ext cx="11353792" cy="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C6BAE39-4731-4079-C5E5-5A17D541669C}"/>
              </a:ext>
            </a:extLst>
          </p:cNvPr>
          <p:cNvCxnSpPr/>
          <p:nvPr/>
        </p:nvCxnSpPr>
        <p:spPr>
          <a:xfrm>
            <a:off x="455618" y="6026955"/>
            <a:ext cx="11353790" cy="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53442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all" spc="0" baseline="0">
          <a:ln w="9525">
            <a:noFill/>
            <a:prstDash val="solid"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spcAft>
          <a:spcPts val="0"/>
        </a:spcAft>
        <a:buClr>
          <a:schemeClr val="tx1"/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231775" indent="0" algn="l" defTabSz="914400" rtl="0" eaLnBrk="1" latinLnBrk="0" hangingPunct="1">
        <a:lnSpc>
          <a:spcPct val="90000"/>
        </a:lnSpc>
        <a:spcBef>
          <a:spcPts val="1200"/>
        </a:spcBef>
        <a:buClr>
          <a:schemeClr val="tx1"/>
        </a:buClr>
        <a:buSzPct val="100000"/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63550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100000"/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2625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100000"/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100000"/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38074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5544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9F95C2-0721-2019-3E2C-599C25330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pc="-20" dirty="0">
                <a:solidFill>
                  <a:schemeClr val="accent2"/>
                </a:solidFill>
              </a:rPr>
              <a:t>FINANCIALS</a:t>
            </a:r>
            <a:endParaRPr lang="en-US" dirty="0"/>
          </a:p>
        </p:txBody>
      </p:sp>
      <p:graphicFrame>
        <p:nvGraphicFramePr>
          <p:cNvPr id="12" name="financials table">
            <a:extLst>
              <a:ext uri="{FF2B5EF4-FFF2-40B4-BE49-F238E27FC236}">
                <a16:creationId xmlns:a16="http://schemas.microsoft.com/office/drawing/2014/main" id="{56AA2C7B-F65C-56E6-F239-8AB186A52C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4229493"/>
              </p:ext>
            </p:extLst>
          </p:nvPr>
        </p:nvGraphicFramePr>
        <p:xfrm>
          <a:off x="457200" y="2441575"/>
          <a:ext cx="11353784" cy="717576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838446">
                  <a:extLst>
                    <a:ext uri="{9D8B030D-6E8A-4147-A177-3AD203B41FA5}">
                      <a16:colId xmlns:a16="http://schemas.microsoft.com/office/drawing/2014/main" val="3909542061"/>
                    </a:ext>
                  </a:extLst>
                </a:gridCol>
                <a:gridCol w="2838446">
                  <a:extLst>
                    <a:ext uri="{9D8B030D-6E8A-4147-A177-3AD203B41FA5}">
                      <a16:colId xmlns:a16="http://schemas.microsoft.com/office/drawing/2014/main" val="3856532422"/>
                    </a:ext>
                  </a:extLst>
                </a:gridCol>
                <a:gridCol w="2838446">
                  <a:extLst>
                    <a:ext uri="{9D8B030D-6E8A-4147-A177-3AD203B41FA5}">
                      <a16:colId xmlns:a16="http://schemas.microsoft.com/office/drawing/2014/main" val="3438228390"/>
                    </a:ext>
                  </a:extLst>
                </a:gridCol>
                <a:gridCol w="2838446">
                  <a:extLst>
                    <a:ext uri="{9D8B030D-6E8A-4147-A177-3AD203B41FA5}">
                      <a16:colId xmlns:a16="http://schemas.microsoft.com/office/drawing/2014/main" val="3737151041"/>
                    </a:ext>
                  </a:extLst>
                </a:gridCol>
              </a:tblGrid>
              <a:tr h="71757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Quarter</a:t>
                      </a:r>
                    </a:p>
                  </a:txBody>
                  <a:tcPr marL="91416" marR="91416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Revenue ($)</a:t>
                      </a:r>
                    </a:p>
                  </a:txBody>
                  <a:tcPr marL="91416" marR="91416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Expenses ($)</a:t>
                      </a:r>
                    </a:p>
                  </a:txBody>
                  <a:tcPr marL="91416" marR="91416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Net profit ($)</a:t>
                      </a:r>
                    </a:p>
                  </a:txBody>
                  <a:tcPr marL="91416" marR="91416" marT="45708" marB="45708" anchor="ctr"/>
                </a:tc>
                <a:extLst>
                  <a:ext uri="{0D108BD9-81ED-4DB2-BD59-A6C34878D82A}">
                    <a16:rowId xmlns:a16="http://schemas.microsoft.com/office/drawing/2014/main" val="211601482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6CAC96-34B6-1CBC-4396-38DEC6B50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899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Blue atom design">
  <a:themeElements>
    <a:clrScheme name="Custom 412">
      <a:dk1>
        <a:sysClr val="windowText" lastClr="000000"/>
      </a:dk1>
      <a:lt1>
        <a:sysClr val="window" lastClr="FFFFFF"/>
      </a:lt1>
      <a:dk2>
        <a:srgbClr val="003A52"/>
      </a:dk2>
      <a:lt2>
        <a:srgbClr val="F4997C"/>
      </a:lt2>
      <a:accent1>
        <a:srgbClr val="99CB38"/>
      </a:accent1>
      <a:accent2>
        <a:srgbClr val="F4997C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F4997C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M03460636_win32_CP_v6.potx" id="{13DD5795-0574-4A2F-AC34-68E02D4DE4FF}" vid="{9EAE3170-BE99-45F7-9667-8704B80AC0CC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B16707D-7BDD-4F76-AF2C-932988E8AB0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E1A5E8-8BE0-4CCA-9433-A727D932CB4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CFE69059-4068-4547-AFCF-42D3194F92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Blue atom design slides</Template>
  <TotalTime>14</TotalTime>
  <Words>10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Blue atom design</vt:lpstr>
      <vt:lpstr>FINANCIALS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Kelly</dc:creator>
  <cp:lastModifiedBy>Jim Kelly</cp:lastModifiedBy>
  <cp:revision>2</cp:revision>
  <dcterms:created xsi:type="dcterms:W3CDTF">2024-12-24T18:07:31Z</dcterms:created>
  <dcterms:modified xsi:type="dcterms:W3CDTF">2024-12-24T18:22:01Z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