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389" r:id="rId5"/>
  </p:sldIdLst>
  <p:sldSz cx="12188825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97C"/>
    <a:srgbClr val="003A52"/>
    <a:srgbClr val="E56D55"/>
    <a:srgbClr val="DE9F5B"/>
    <a:srgbClr val="F28360"/>
    <a:srgbClr val="BA6964"/>
    <a:srgbClr val="DB4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2109" autoAdjust="0"/>
  </p:normalViewPr>
  <p:slideViewPr>
    <p:cSldViewPr showGuides="1">
      <p:cViewPr varScale="1">
        <p:scale>
          <a:sx n="113" d="100"/>
          <a:sy n="113" d="100"/>
        </p:scale>
        <p:origin x="120" y="588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12/24/2024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12/24/2024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02" y="831035"/>
            <a:ext cx="11353801" cy="16093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1448"/>
            <a:ext cx="11356848" cy="3584448"/>
          </a:xfrm>
        </p:spPr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02" y="831036"/>
            <a:ext cx="11353801" cy="921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8412" y="6106705"/>
            <a:ext cx="457200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1812" y="6124572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5012" y="6102626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83175-CA5A-51EB-5665-4379FD2F545B}"/>
              </a:ext>
            </a:extLst>
          </p:cNvPr>
          <p:cNvSpPr/>
          <p:nvPr userDrawn="1"/>
        </p:nvSpPr>
        <p:spPr>
          <a:xfrm>
            <a:off x="455612" y="381000"/>
            <a:ext cx="11353800" cy="609600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6DF9B1-D7B9-469D-2BDD-030BB373EAFE}"/>
              </a:ext>
            </a:extLst>
          </p:cNvPr>
          <p:cNvCxnSpPr/>
          <p:nvPr userDrawn="1"/>
        </p:nvCxnSpPr>
        <p:spPr>
          <a:xfrm rot="10800000">
            <a:off x="3786878" y="380996"/>
            <a:ext cx="0" cy="450707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C01CEF09-4761-CA93-B67D-687ADAAFDD3B}"/>
              </a:ext>
            </a:extLst>
          </p:cNvPr>
          <p:cNvCxnSpPr/>
          <p:nvPr userDrawn="1"/>
        </p:nvCxnSpPr>
        <p:spPr>
          <a:xfrm>
            <a:off x="3786874" y="6026289"/>
            <a:ext cx="0" cy="45070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B09383D-487B-CA4F-D7EB-0FA72D1CC2BE}"/>
              </a:ext>
            </a:extLst>
          </p:cNvPr>
          <p:cNvGrpSpPr/>
          <p:nvPr userDrawn="1"/>
        </p:nvGrpSpPr>
        <p:grpSpPr>
          <a:xfrm>
            <a:off x="8456609" y="380998"/>
            <a:ext cx="3" cy="6095997"/>
            <a:chOff x="8456609" y="380998"/>
            <a:chExt cx="3" cy="6095997"/>
          </a:xfrm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7BD35581-5D47-E665-9BC9-8E2758509788}"/>
                </a:ext>
              </a:extLst>
            </p:cNvPr>
            <p:cNvCxnSpPr/>
            <p:nvPr/>
          </p:nvCxnSpPr>
          <p:spPr>
            <a:xfrm>
              <a:off x="8456612" y="6026289"/>
              <a:ext cx="0" cy="450706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14BA1620-B3AA-DF08-2776-8EAA83E867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56609" y="380998"/>
              <a:ext cx="0" cy="450039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2D53A42-077B-77BB-0DCD-D9BD1954A428}"/>
              </a:ext>
            </a:extLst>
          </p:cNvPr>
          <p:cNvCxnSpPr/>
          <p:nvPr userDrawn="1"/>
        </p:nvCxnSpPr>
        <p:spPr>
          <a:xfrm rot="10800000">
            <a:off x="455611" y="831038"/>
            <a:ext cx="11353792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C6BAE39-4731-4079-C5E5-5A17D541669C}"/>
              </a:ext>
            </a:extLst>
          </p:cNvPr>
          <p:cNvCxnSpPr/>
          <p:nvPr/>
        </p:nvCxnSpPr>
        <p:spPr>
          <a:xfrm>
            <a:off x="455618" y="6026955"/>
            <a:ext cx="1135379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all" spc="0" baseline="0">
          <a:ln w="9525">
            <a:noFill/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spcAft>
          <a:spcPts val="0"/>
        </a:spcAft>
        <a:buClr>
          <a:schemeClr val="tx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31775" indent="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SzPct val="100000"/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9F95C2-0721-2019-3E2C-599C2533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-20" dirty="0">
                <a:solidFill>
                  <a:schemeClr val="accent2"/>
                </a:solidFill>
              </a:rPr>
              <a:t>FINANCIALS</a:t>
            </a:r>
            <a:endParaRPr lang="en-US" dirty="0"/>
          </a:p>
        </p:txBody>
      </p:sp>
      <p:graphicFrame>
        <p:nvGraphicFramePr>
          <p:cNvPr id="12" name="financials table">
            <a:extLst>
              <a:ext uri="{FF2B5EF4-FFF2-40B4-BE49-F238E27FC236}">
                <a16:creationId xmlns:a16="http://schemas.microsoft.com/office/drawing/2014/main" id="{56AA2C7B-F65C-56E6-F239-8AB186A52C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229493"/>
              </p:ext>
            </p:extLst>
          </p:nvPr>
        </p:nvGraphicFramePr>
        <p:xfrm>
          <a:off x="457200" y="2441575"/>
          <a:ext cx="11353784" cy="71757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38446">
                  <a:extLst>
                    <a:ext uri="{9D8B030D-6E8A-4147-A177-3AD203B41FA5}">
                      <a16:colId xmlns:a16="http://schemas.microsoft.com/office/drawing/2014/main" val="3909542061"/>
                    </a:ext>
                  </a:extLst>
                </a:gridCol>
                <a:gridCol w="2838446">
                  <a:extLst>
                    <a:ext uri="{9D8B030D-6E8A-4147-A177-3AD203B41FA5}">
                      <a16:colId xmlns:a16="http://schemas.microsoft.com/office/drawing/2014/main" val="3856532422"/>
                    </a:ext>
                  </a:extLst>
                </a:gridCol>
                <a:gridCol w="2838446">
                  <a:extLst>
                    <a:ext uri="{9D8B030D-6E8A-4147-A177-3AD203B41FA5}">
                      <a16:colId xmlns:a16="http://schemas.microsoft.com/office/drawing/2014/main" val="3438228390"/>
                    </a:ext>
                  </a:extLst>
                </a:gridCol>
                <a:gridCol w="2838446">
                  <a:extLst>
                    <a:ext uri="{9D8B030D-6E8A-4147-A177-3AD203B41FA5}">
                      <a16:colId xmlns:a16="http://schemas.microsoft.com/office/drawing/2014/main" val="3737151041"/>
                    </a:ext>
                  </a:extLst>
                </a:gridCol>
              </a:tblGrid>
              <a:tr h="7175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Quarter</a:t>
                      </a:r>
                    </a:p>
                  </a:txBody>
                  <a:tcPr marL="91416" marR="91416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Revenue ($)</a:t>
                      </a:r>
                    </a:p>
                  </a:txBody>
                  <a:tcPr marL="91416" marR="91416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Expenses ($)</a:t>
                      </a:r>
                    </a:p>
                  </a:txBody>
                  <a:tcPr marL="91416" marR="91416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Net profit ($)</a:t>
                      </a:r>
                    </a:p>
                  </a:txBody>
                  <a:tcPr marL="91416" marR="91416" marT="45708" marB="45708" anchor="ctr"/>
                </a:tc>
                <a:extLst>
                  <a:ext uri="{0D108BD9-81ED-4DB2-BD59-A6C34878D82A}">
                    <a16:rowId xmlns:a16="http://schemas.microsoft.com/office/drawing/2014/main" val="21160148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6CAC96-34B6-1CBC-4396-38DEC6B5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9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">
  <a:themeElements>
    <a:clrScheme name="Custom 412">
      <a:dk1>
        <a:sysClr val="windowText" lastClr="000000"/>
      </a:dk1>
      <a:lt1>
        <a:sysClr val="window" lastClr="FFFFFF"/>
      </a:lt1>
      <a:dk2>
        <a:srgbClr val="003A52"/>
      </a:dk2>
      <a:lt2>
        <a:srgbClr val="F4997C"/>
      </a:lt2>
      <a:accent1>
        <a:srgbClr val="99CB38"/>
      </a:accent1>
      <a:accent2>
        <a:srgbClr val="F4997C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F4997C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M03460636_win32_CP_v6.potx" id="{13DD5795-0574-4A2F-AC34-68E02D4DE4FF}" vid="{9EAE3170-BE99-45F7-9667-8704B80AC0CC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16707D-7BDD-4F76-AF2C-932988E8AB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E1A5E8-8BE0-4CCA-9433-A727D932CB4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CFE69059-4068-4547-AFCF-42D3194F9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14</TotalTime>
  <Words>10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Blue atom design</vt:lpstr>
      <vt:lpstr>FINANCIALS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Kelly</dc:creator>
  <cp:lastModifiedBy>Jim Kelly</cp:lastModifiedBy>
  <cp:revision>2</cp:revision>
  <dcterms:created xsi:type="dcterms:W3CDTF">2024-12-24T18:07:31Z</dcterms:created>
  <dcterms:modified xsi:type="dcterms:W3CDTF">2024-12-24T18:22:01Z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